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  <p:sldMasterId id="2147483685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 type="screen16x9"/>
  <p:notesSz cx="6858000" cy="9144000"/>
  <p:embeddedFontLst>
    <p:embeddedFont>
      <p:font typeface="Source Serif Pro" panose="020B0604020202020204" charset="0"/>
      <p:regular r:id="rId20"/>
      <p:bold r:id="rId21"/>
    </p:embeddedFont>
    <p:embeddedFont>
      <p:font typeface="Montserrat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rS8m1u0OOuN4SUlfO1UDpMAxn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84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981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41a47371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641a47371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641a47371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641a47371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41a4737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641a4737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41a47371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641a47371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41a47371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641a47371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41a47371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641a47371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41a47371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641a47371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marks">
  <p:cSld name="SECTION_HEADER_2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6" descr="Hintergrund_Praesentation_whi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46" descr="WMDE_Logo_vertika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225" y="4198575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_rechts">
  <p:cSld name="CUSTOM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3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2000" y="43373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">
  <p:cSld name="SECTION_HEADER_2_1_2_2_2_1_1_1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7" name="Google Shape;57;p64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4"/>
          <p:cNvSpPr txBox="1">
            <a:spLocks noGrp="1"/>
          </p:cNvSpPr>
          <p:nvPr>
            <p:ph type="body" idx="1"/>
          </p:nvPr>
        </p:nvSpPr>
        <p:spPr>
          <a:xfrm>
            <a:off x="27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body" idx="2"/>
          </p:nvPr>
        </p:nvSpPr>
        <p:spPr>
          <a:xfrm>
            <a:off x="462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pic>
        <p:nvPicPr>
          <p:cNvPr id="60" name="Google Shape;60;p64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or table over white">
  <p:cSld name="SECTION_HEADER_2_1_2_1_1_1">
    <p:bg>
      <p:bgPr>
        <a:noFill/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63" name="Google Shape;63;p65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p65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67" name="Google Shape;67;p66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205375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marks 1">
  <p:cSld name="SECTION_HEADER_2_2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67" descr="Hintergrund_Praesentation_whit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71" name="Google Shape;71;p67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with vertical photo on blue">
  <p:cSld name="SECTION_HEADER_2_1_2_1">
    <p:bg>
      <p:bgPr>
        <a:solidFill>
          <a:srgbClr val="0063B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68" descr="Hintergrund_Praesentation_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816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75" name="Google Shape;75;p68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39933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68"/>
          <p:cNvSpPr/>
          <p:nvPr/>
        </p:nvSpPr>
        <p:spPr>
          <a:xfrm>
            <a:off x="4581650" y="50"/>
            <a:ext cx="45624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68" descr="WMDE_Logo_vertikal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363" y="4194138"/>
            <a:ext cx="766024" cy="56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with Wikipedia logo ">
  <p:cSld name="SECTION_HEADER_2_1_2_2_1">
    <p:bg>
      <p:bgPr>
        <a:solidFill>
          <a:srgbClr val="FFFFFF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461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subTitle" idx="1"/>
          </p:nvPr>
        </p:nvSpPr>
        <p:spPr>
          <a:xfrm>
            <a:off x="279725" y="2615875"/>
            <a:ext cx="85461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2" name="Google Shape;82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4010" y="4019162"/>
            <a:ext cx="795980" cy="91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or table over blue">
  <p:cSld name="SECTION_HEADER_2_1_2_1_1">
    <p:bg>
      <p:bgPr>
        <a:solidFill>
          <a:srgbClr val="0063B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6" name="Google Shape;86;p70" descr="WMDE_Logo_vertikal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88988" y="4352038"/>
            <a:ext cx="766024" cy="56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bullets on right">
  <p:cSld name="SECTION_HEADER_2_1_3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89" name="Google Shape;89;p71"/>
          <p:cNvSpPr txBox="1">
            <a:spLocks noGrp="1"/>
          </p:cNvSpPr>
          <p:nvPr>
            <p:ph type="title"/>
          </p:nvPr>
        </p:nvSpPr>
        <p:spPr>
          <a:xfrm>
            <a:off x="327900" y="2079750"/>
            <a:ext cx="44274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71"/>
          <p:cNvSpPr txBox="1">
            <a:spLocks noGrp="1"/>
          </p:cNvSpPr>
          <p:nvPr>
            <p:ph type="subTitle" idx="1"/>
          </p:nvPr>
        </p:nvSpPr>
        <p:spPr>
          <a:xfrm>
            <a:off x="4755275" y="1198575"/>
            <a:ext cx="4051200" cy="1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" name="Google Shape;91;p71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medium body text">
  <p:cSld name="SECTION_HEADER_2_1_2_2_2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94" name="Google Shape;94;p72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2"/>
          <p:cNvSpPr txBox="1">
            <a:spLocks noGrp="1"/>
          </p:cNvSpPr>
          <p:nvPr>
            <p:ph type="subTitle" idx="1"/>
          </p:nvPr>
        </p:nvSpPr>
        <p:spPr>
          <a:xfrm>
            <a:off x="279725" y="14806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6" name="Google Shape;96;p72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" type="title">
  <p:cSld name="TITLE">
    <p:bg>
      <p:bgPr>
        <a:solidFill>
          <a:srgbClr val="0063B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7" descr="Hintergrund_Praesentation_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" name="Google Shape;17;p47" descr="WMDE_Logo_vertikal_white.png"/>
          <p:cNvPicPr preferRelativeResize="0"/>
          <p:nvPr/>
        </p:nvPicPr>
        <p:blipFill rotWithShape="1">
          <a:blip r:embed="rId3">
            <a:alphaModFix/>
          </a:blip>
          <a:srcRect l="-1791"/>
          <a:stretch/>
        </p:blipFill>
        <p:spPr>
          <a:xfrm>
            <a:off x="3742614" y="3462500"/>
            <a:ext cx="1658772" cy="12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bullets, no logo">
  <p:cSld name="SECTION_HEADER_2_1_2_2_2_1_2"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99" name="Google Shape;99;p73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73"/>
          <p:cNvSpPr txBox="1">
            <a:spLocks noGrp="1"/>
          </p:cNvSpPr>
          <p:nvPr>
            <p:ph type="subTitle" idx="1"/>
          </p:nvPr>
        </p:nvSpPr>
        <p:spPr>
          <a:xfrm>
            <a:off x="279725" y="19378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paragraph">
  <p:cSld name="SECTION_HEADER_2_1_2_2_2_1_1"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03" name="Google Shape;103;p74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74"/>
          <p:cNvSpPr txBox="1">
            <a:spLocks noGrp="1"/>
          </p:cNvSpPr>
          <p:nvPr>
            <p:ph type="body" idx="1"/>
          </p:nvPr>
        </p:nvSpPr>
        <p:spPr>
          <a:xfrm>
            <a:off x="279725" y="2112375"/>
            <a:ext cx="852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pic>
        <p:nvPicPr>
          <p:cNvPr id="105" name="Google Shape;105;p74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paragraph, no logo">
  <p:cSld name="SECTION_HEADER_2_1_2_2_2_1_1_2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08" name="Google Shape;108;p75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75"/>
          <p:cNvSpPr txBox="1">
            <a:spLocks noGrp="1"/>
          </p:cNvSpPr>
          <p:nvPr>
            <p:ph type="body" idx="1"/>
          </p:nvPr>
        </p:nvSpPr>
        <p:spPr>
          <a:xfrm>
            <a:off x="279725" y="2112375"/>
            <a:ext cx="852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, no logo">
  <p:cSld name="SECTION_HEADER_2_1_2_2_2_1_1_1_1">
    <p:bg>
      <p:bgPr>
        <a:solidFill>
          <a:srgbClr val="FFFF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12" name="Google Shape;112;p76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76"/>
          <p:cNvSpPr txBox="1">
            <a:spLocks noGrp="1"/>
          </p:cNvSpPr>
          <p:nvPr>
            <p:ph type="body" idx="1"/>
          </p:nvPr>
        </p:nvSpPr>
        <p:spPr>
          <a:xfrm>
            <a:off x="27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14" name="Google Shape;114;p76"/>
          <p:cNvSpPr txBox="1">
            <a:spLocks noGrp="1"/>
          </p:cNvSpPr>
          <p:nvPr>
            <p:ph type="body" idx="2"/>
          </p:nvPr>
        </p:nvSpPr>
        <p:spPr>
          <a:xfrm>
            <a:off x="462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7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4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25" name="Google Shape;12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3200" y="643384"/>
            <a:ext cx="4116525" cy="41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10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0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02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10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10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104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with vertical photo on white">
  <p:cSld name="SECTION_HEADER_2_1_2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1" name="Google Shape;21;p50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39933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0"/>
          <p:cNvSpPr/>
          <p:nvPr/>
        </p:nvSpPr>
        <p:spPr>
          <a:xfrm>
            <a:off x="4581650" y="50"/>
            <a:ext cx="45624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50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9600" y="41849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105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10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10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107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0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10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10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08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160" name="Google Shape;160;p109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0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1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110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with vertical photo on white">
  <p:cSld name="SECTION_HEADER_2_1_2">
    <p:bg>
      <p:bgPr>
        <a:solidFill>
          <a:srgbClr val="FFFF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71" name="Google Shape;171;p58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39933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58"/>
          <p:cNvSpPr/>
          <p:nvPr/>
        </p:nvSpPr>
        <p:spPr>
          <a:xfrm>
            <a:off x="4581650" y="50"/>
            <a:ext cx="45624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58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9600" y="41849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" type="title">
  <p:cSld name="TITLE">
    <p:bg>
      <p:bgPr>
        <a:solidFill>
          <a:srgbClr val="0063B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34" descr="Hintergrund_Praesentation_blue.jpg"/>
          <p:cNvPicPr preferRelativeResize="0"/>
          <p:nvPr/>
        </p:nvPicPr>
        <p:blipFill rotWithShape="1">
          <a:blip r:embed="rId2">
            <a:alphaModFix/>
          </a:blip>
          <a:srcRect t="7804" b="7805"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77" name="Google Shape;177;p134" descr="WMDE_Logo_vertikal_white.png"/>
          <p:cNvPicPr preferRelativeResize="0"/>
          <p:nvPr/>
        </p:nvPicPr>
        <p:blipFill rotWithShape="1">
          <a:blip r:embed="rId3">
            <a:alphaModFix/>
          </a:blip>
          <a:srcRect l="-1791"/>
          <a:stretch/>
        </p:blipFill>
        <p:spPr>
          <a:xfrm>
            <a:off x="3742614" y="3462500"/>
            <a:ext cx="1658772" cy="120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34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title">
  <p:cSld name="TITLE_2">
    <p:bg>
      <p:bgPr>
        <a:solidFill>
          <a:srgbClr val="009966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35" descr="Hintergrund_Praesentation_green.jpg"/>
          <p:cNvPicPr preferRelativeResize="0"/>
          <p:nvPr/>
        </p:nvPicPr>
        <p:blipFill rotWithShape="1">
          <a:blip r:embed="rId2">
            <a:alphaModFix/>
          </a:blip>
          <a:srcRect t="7804" b="7805"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82" name="Google Shape;182;p135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3" name="Google Shape;183;p135" descr="WMDE_Logo_vertikal_white.png"/>
          <p:cNvPicPr preferRelativeResize="0"/>
          <p:nvPr/>
        </p:nvPicPr>
        <p:blipFill rotWithShape="1">
          <a:blip r:embed="rId3">
            <a:alphaModFix/>
          </a:blip>
          <a:srcRect l="-1791"/>
          <a:stretch/>
        </p:blipFill>
        <p:spPr>
          <a:xfrm>
            <a:off x="3742614" y="3462500"/>
            <a:ext cx="1658772" cy="12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title 1">
  <p:cSld name="TITLE_2_1">
    <p:bg>
      <p:bgPr>
        <a:solidFill>
          <a:srgbClr val="009966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36" descr="Hintergrund_Praesentation_red.jpg"/>
          <p:cNvPicPr preferRelativeResize="0"/>
          <p:nvPr/>
        </p:nvPicPr>
        <p:blipFill rotWithShape="1">
          <a:blip r:embed="rId2">
            <a:alphaModFix/>
          </a:blip>
          <a:srcRect t="7804" b="7805"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87" name="Google Shape;187;p136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8" name="Google Shape;188;p136" descr="WMDE_Logo_vertikal_white.png"/>
          <p:cNvPicPr preferRelativeResize="0"/>
          <p:nvPr/>
        </p:nvPicPr>
        <p:blipFill rotWithShape="1">
          <a:blip r:embed="rId3">
            <a:alphaModFix/>
          </a:blip>
          <a:srcRect l="-1791"/>
          <a:stretch/>
        </p:blipFill>
        <p:spPr>
          <a:xfrm>
            <a:off x="3742614" y="3462500"/>
            <a:ext cx="1658772" cy="12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paired with Wikipedia">
  <p:cSld name="SECTION_HEADER_2_1_2_2">
    <p:bg>
      <p:bgPr>
        <a:solidFill>
          <a:srgbClr val="FFFFF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6" name="Google Shape;26;p51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42537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51"/>
          <p:cNvSpPr txBox="1">
            <a:spLocks noGrp="1"/>
          </p:cNvSpPr>
          <p:nvPr>
            <p:ph type="subTitle" idx="1"/>
          </p:nvPr>
        </p:nvSpPr>
        <p:spPr>
          <a:xfrm>
            <a:off x="279725" y="2615875"/>
            <a:ext cx="42537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Google Shape;28;p51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8575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91" name="Google Shape;191;p137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205375"/>
            <a:ext cx="833549" cy="60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7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marks">
  <p:cSld name="SECTION_HEADER_2">
    <p:bg>
      <p:bgPr>
        <a:solidFill>
          <a:srgbClr val="FFFFF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38" descr="Hintergrund_Praesentation_white.jpg"/>
          <p:cNvPicPr preferRelativeResize="0"/>
          <p:nvPr/>
        </p:nvPicPr>
        <p:blipFill rotWithShape="1">
          <a:blip r:embed="rId2">
            <a:alphaModFix/>
          </a:blip>
          <a:srcRect t="7804" b="7805"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96" name="Google Shape;196;p138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7" name="Google Shape;197;p138" descr="WMDE_Logo_vertikal_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225" y="4198575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marks 1">
  <p:cSld name="SECTION_HEADER_2_2"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39" descr="Hintergrund_Praesentation_white.jpg"/>
          <p:cNvPicPr preferRelativeResize="0"/>
          <p:nvPr/>
        </p:nvPicPr>
        <p:blipFill rotWithShape="1">
          <a:blip r:embed="rId2">
            <a:alphaModFix/>
          </a:blip>
          <a:srcRect t="7804" b="7805"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01" name="Google Shape;201;p139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SECTION_HEADER_2_1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04" name="Google Shape;204;p140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140"/>
          <p:cNvSpPr txBox="1">
            <a:spLocks noGrp="1"/>
          </p:cNvSpPr>
          <p:nvPr>
            <p:ph type="subTitle" idx="1"/>
          </p:nvPr>
        </p:nvSpPr>
        <p:spPr>
          <a:xfrm>
            <a:off x="708900" y="2615875"/>
            <a:ext cx="7726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6" name="Google Shape;206;p140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hite">
  <p:cSld name="SECTION_HEADER_2_1_1">
    <p:bg>
      <p:bgPr>
        <a:solidFill>
          <a:srgbClr val="FFFFFF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209" name="Google Shape;209;p141" descr="wm-stack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38600" y="4025950"/>
            <a:ext cx="1066801" cy="1066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1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with vertical photo on blue">
  <p:cSld name="SECTION_HEADER_2_1_2_1">
    <p:bg>
      <p:bgPr>
        <a:solidFill>
          <a:srgbClr val="0063BF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42" descr="Hintergrund_Praesentation_blue.jpg"/>
          <p:cNvPicPr preferRelativeResize="0"/>
          <p:nvPr/>
        </p:nvPicPr>
        <p:blipFill rotWithShape="1">
          <a:blip r:embed="rId2">
            <a:alphaModFix/>
          </a:blip>
          <a:srcRect l="20312" r="20312"/>
          <a:stretch/>
        </p:blipFill>
        <p:spPr>
          <a:xfrm>
            <a:off x="0" y="0"/>
            <a:ext cx="45816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14" name="Google Shape;214;p142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39933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142"/>
          <p:cNvSpPr/>
          <p:nvPr/>
        </p:nvSpPr>
        <p:spPr>
          <a:xfrm>
            <a:off x="4581650" y="50"/>
            <a:ext cx="45624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42" descr="WMDE_Logo_vertikal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363" y="4194138"/>
            <a:ext cx="766024" cy="56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paired with Wikipedia">
  <p:cSld name="SECTION_HEADER_2_1_2_2">
    <p:bg>
      <p:bgPr>
        <a:solidFill>
          <a:srgbClr val="FFFFFF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19" name="Google Shape;219;p143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42537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143"/>
          <p:cNvSpPr txBox="1">
            <a:spLocks noGrp="1"/>
          </p:cNvSpPr>
          <p:nvPr>
            <p:ph type="subTitle" idx="1"/>
          </p:nvPr>
        </p:nvSpPr>
        <p:spPr>
          <a:xfrm>
            <a:off x="279725" y="2615875"/>
            <a:ext cx="42537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1" name="Google Shape;221;p143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8575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 with Wikipedia logo ">
  <p:cSld name="SECTION_HEADER_2_1_2_2_1"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24" name="Google Shape;224;p144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461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144"/>
          <p:cNvSpPr txBox="1">
            <a:spLocks noGrp="1"/>
          </p:cNvSpPr>
          <p:nvPr>
            <p:ph type="subTitle" idx="1"/>
          </p:nvPr>
        </p:nvSpPr>
        <p:spPr>
          <a:xfrm>
            <a:off x="279725" y="2615875"/>
            <a:ext cx="85461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6" name="Google Shape;226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4010" y="4019162"/>
            <a:ext cx="795980" cy="91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or table over blue">
  <p:cSld name="SECTION_HEADER_2_1_2_1_1">
    <p:bg>
      <p:bgPr>
        <a:solidFill>
          <a:srgbClr val="0063B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29" name="Google Shape;229;p145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0" name="Google Shape;230;p145" descr="WMDE_Logo_vertikal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88988" y="4352038"/>
            <a:ext cx="766024" cy="56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or table over white">
  <p:cSld name="SECTION_HEADER_2_1_2_1_1_1">
    <p:bg>
      <p:bgPr>
        <a:noFill/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33" name="Google Shape;233;p146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488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4" name="Google Shape;234;p146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hite">
  <p:cSld name="SECTION_HEADER_2_1_1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31" name="Google Shape;31;p52" descr="wm-stack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38600" y="4025950"/>
            <a:ext cx="1066801" cy="10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763" y="661925"/>
            <a:ext cx="4116525" cy="41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bullets on right">
  <p:cSld name="SECTION_HEADER_2_1_3">
    <p:bg>
      <p:bgPr>
        <a:solidFill>
          <a:srgbClr val="FFFFF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37" name="Google Shape;237;p147"/>
          <p:cNvSpPr txBox="1">
            <a:spLocks noGrp="1"/>
          </p:cNvSpPr>
          <p:nvPr>
            <p:ph type="title"/>
          </p:nvPr>
        </p:nvSpPr>
        <p:spPr>
          <a:xfrm>
            <a:off x="327900" y="2079750"/>
            <a:ext cx="44274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147"/>
          <p:cNvSpPr txBox="1">
            <a:spLocks noGrp="1"/>
          </p:cNvSpPr>
          <p:nvPr>
            <p:ph type="subTitle" idx="1"/>
          </p:nvPr>
        </p:nvSpPr>
        <p:spPr>
          <a:xfrm>
            <a:off x="4755275" y="1198575"/>
            <a:ext cx="4051200" cy="1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9" name="Google Shape;239;p147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medium body text">
  <p:cSld name="SECTION_HEADER_2_1_2_2_2">
    <p:bg>
      <p:bgPr>
        <a:solidFill>
          <a:srgbClr val="FFFFF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42" name="Google Shape;242;p148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148"/>
          <p:cNvSpPr txBox="1">
            <a:spLocks noGrp="1"/>
          </p:cNvSpPr>
          <p:nvPr>
            <p:ph type="subTitle" idx="1"/>
          </p:nvPr>
        </p:nvSpPr>
        <p:spPr>
          <a:xfrm>
            <a:off x="279725" y="14806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4" name="Google Shape;244;p148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bullets">
  <p:cSld name="SECTION_HEADER_2_1_2_2_2_1"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47" name="Google Shape;247;p149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149"/>
          <p:cNvSpPr txBox="1">
            <a:spLocks noGrp="1"/>
          </p:cNvSpPr>
          <p:nvPr>
            <p:ph type="subTitle" idx="1"/>
          </p:nvPr>
        </p:nvSpPr>
        <p:spPr>
          <a:xfrm>
            <a:off x="279725" y="19378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9" name="Google Shape;249;p149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849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bullets, no logo">
  <p:cSld name="SECTION_HEADER_2_1_2_2_2_1_2">
    <p:bg>
      <p:bgPr>
        <a:solidFill>
          <a:srgbClr val="FF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52" name="Google Shape;252;p150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150"/>
          <p:cNvSpPr txBox="1">
            <a:spLocks noGrp="1"/>
          </p:cNvSpPr>
          <p:nvPr>
            <p:ph type="subTitle" idx="1"/>
          </p:nvPr>
        </p:nvSpPr>
        <p:spPr>
          <a:xfrm>
            <a:off x="279725" y="19378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paragraph">
  <p:cSld name="SECTION_HEADER_2_1_2_2_2_1_1"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56" name="Google Shape;256;p151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151"/>
          <p:cNvSpPr txBox="1">
            <a:spLocks noGrp="1"/>
          </p:cNvSpPr>
          <p:nvPr>
            <p:ph type="body" idx="1"/>
          </p:nvPr>
        </p:nvSpPr>
        <p:spPr>
          <a:xfrm>
            <a:off x="279725" y="2112375"/>
            <a:ext cx="852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pic>
        <p:nvPicPr>
          <p:cNvPr id="258" name="Google Shape;258;p151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paragraph, no logo">
  <p:cSld name="SECTION_HEADER_2_1_2_2_2_1_1_2"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61" name="Google Shape;261;p152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152"/>
          <p:cNvSpPr txBox="1">
            <a:spLocks noGrp="1"/>
          </p:cNvSpPr>
          <p:nvPr>
            <p:ph type="body" idx="1"/>
          </p:nvPr>
        </p:nvSpPr>
        <p:spPr>
          <a:xfrm>
            <a:off x="279725" y="2112375"/>
            <a:ext cx="852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">
  <p:cSld name="SECTION_HEADER_2_1_2_2_2_1_1_1">
    <p:bg>
      <p:bgPr>
        <a:solidFill>
          <a:srgbClr val="FF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65" name="Google Shape;265;p153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153"/>
          <p:cNvSpPr txBox="1">
            <a:spLocks noGrp="1"/>
          </p:cNvSpPr>
          <p:nvPr>
            <p:ph type="body" idx="1"/>
          </p:nvPr>
        </p:nvSpPr>
        <p:spPr>
          <a:xfrm>
            <a:off x="27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267" name="Google Shape;267;p153"/>
          <p:cNvSpPr txBox="1">
            <a:spLocks noGrp="1"/>
          </p:cNvSpPr>
          <p:nvPr>
            <p:ph type="body" idx="2"/>
          </p:nvPr>
        </p:nvSpPr>
        <p:spPr>
          <a:xfrm>
            <a:off x="462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pic>
        <p:nvPicPr>
          <p:cNvPr id="268" name="Google Shape;268;p153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, no logo">
  <p:cSld name="SECTION_HEADER_2_1_2_2_2_1_1_1_1">
    <p:bg>
      <p:bgPr>
        <a:solidFill>
          <a:srgbClr val="FFFFFF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71" name="Google Shape;271;p154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154"/>
          <p:cNvSpPr txBox="1">
            <a:spLocks noGrp="1"/>
          </p:cNvSpPr>
          <p:nvPr>
            <p:ph type="body" idx="1"/>
          </p:nvPr>
        </p:nvSpPr>
        <p:spPr>
          <a:xfrm>
            <a:off x="27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273" name="Google Shape;273;p154"/>
          <p:cNvSpPr txBox="1">
            <a:spLocks noGrp="1"/>
          </p:cNvSpPr>
          <p:nvPr>
            <p:ph type="body" idx="2"/>
          </p:nvPr>
        </p:nvSpPr>
        <p:spPr>
          <a:xfrm>
            <a:off x="4629725" y="1731375"/>
            <a:ext cx="417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●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○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■"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1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155"/>
          <p:cNvSpPr txBox="1">
            <a:spLocks noGrp="1"/>
          </p:cNvSpPr>
          <p:nvPr>
            <p:ph type="sldNum" idx="12"/>
          </p:nvPr>
        </p:nvSpPr>
        <p:spPr>
          <a:xfrm>
            <a:off x="8602793" y="4870590"/>
            <a:ext cx="548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ull width bullets">
  <p:cSld name="SECTION_HEADER_2_1_2_2_2_1">
    <p:bg>
      <p:bgPr>
        <a:solidFill>
          <a:srgbClr val="FFFFF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85266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subTitle" idx="1"/>
          </p:nvPr>
        </p:nvSpPr>
        <p:spPr>
          <a:xfrm>
            <a:off x="279725" y="1937800"/>
            <a:ext cx="852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Google Shape;37;p55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849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title">
  <p:cSld name="TITLE_2">
    <p:bg>
      <p:bgPr>
        <a:solidFill>
          <a:srgbClr val="009966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6" descr="Hintergrund_Praesentation_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" name="Google Shape;42;p56" descr="WMDE_Logo_vertikal_white.png"/>
          <p:cNvPicPr preferRelativeResize="0"/>
          <p:nvPr/>
        </p:nvPicPr>
        <p:blipFill rotWithShape="1">
          <a:blip r:embed="rId3">
            <a:alphaModFix/>
          </a:blip>
          <a:srcRect l="-1791"/>
          <a:stretch/>
        </p:blipFill>
        <p:spPr>
          <a:xfrm>
            <a:off x="3742614" y="3462500"/>
            <a:ext cx="1658772" cy="12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SECTION_HEADER_2_1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45" name="Google Shape;45;p59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subTitle" idx="1"/>
          </p:nvPr>
        </p:nvSpPr>
        <p:spPr>
          <a:xfrm>
            <a:off x="708900" y="2615875"/>
            <a:ext cx="7726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7" name="Google Shape;47;p59" descr="WMDE_Logo_vertikal_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5225" y="4191750"/>
            <a:ext cx="833549" cy="6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title 1">
  <p:cSld name="TITLE_2_1">
    <p:bg>
      <p:bgPr>
        <a:solidFill>
          <a:srgbClr val="009966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62" descr="Hintergrund_Praesentation_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51" name="Google Shape;51;p62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2" name="Google Shape;52;p62" descr="WMDE_Logo_vertikal_white.png"/>
          <p:cNvPicPr preferRelativeResize="0"/>
          <p:nvPr/>
        </p:nvPicPr>
        <p:blipFill rotWithShape="1">
          <a:blip r:embed="rId3">
            <a:alphaModFix/>
          </a:blip>
          <a:srcRect l="-1791"/>
          <a:stretch/>
        </p:blipFill>
        <p:spPr>
          <a:xfrm>
            <a:off x="3742614" y="3462500"/>
            <a:ext cx="1658772" cy="12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7" name="Google Shape;7;p4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8;p45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53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67" name="Google Shape;167;p5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57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Wikipedia:GLA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Wikipedia:GLAM/GLAM_on_Tour/Jagdschloss_Grunewald/Dokumentatio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ikipedia.de/machmit" TargetMode="External"/><Relationship Id="rId5" Type="http://schemas.openxmlformats.org/officeDocument/2006/relationships/hyperlink" Target="https://creativecommons.org/licenses/by-sa/4.0/legalcode" TargetMode="External"/><Relationship Id="rId4" Type="http://schemas.openxmlformats.org/officeDocument/2006/relationships/hyperlink" Target="https://commons.wikimedia.org/wiki/File:Mach_mit_bei_Wikipedia_Weltkugel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Benutzer:Holger_Plickert_(WMDE)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wYEfx4ojx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g"/><Relationship Id="rId4" Type="http://schemas.openxmlformats.org/officeDocument/2006/relationships/hyperlink" Target="http://www.youtube.com/watch?v=PwYEfx4ojx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mania2018.wikimedia.org/wiki/Wikimania" TargetMode="External"/><Relationship Id="rId13" Type="http://schemas.openxmlformats.org/officeDocument/2006/relationships/hyperlink" Target="https://de.wikiversity.org/wiki/Hauptseite" TargetMode="External"/><Relationship Id="rId18" Type="http://schemas.openxmlformats.org/officeDocument/2006/relationships/hyperlink" Target="https://incubator.wikimedia.org/wiki/Incubator:Main_Page" TargetMode="External"/><Relationship Id="rId3" Type="http://schemas.openxmlformats.org/officeDocument/2006/relationships/hyperlink" Target="https://www.wikipedia.de/" TargetMode="External"/><Relationship Id="rId7" Type="http://schemas.openxmlformats.org/officeDocument/2006/relationships/hyperlink" Target="https://de.wikinews.org/wiki/Hauptseite" TargetMode="External"/><Relationship Id="rId12" Type="http://schemas.openxmlformats.org/officeDocument/2006/relationships/hyperlink" Target="https://de.wiktionary.org/wiki/Wiktionary:Hauptseite" TargetMode="External"/><Relationship Id="rId17" Type="http://schemas.openxmlformats.org/officeDocument/2006/relationships/hyperlink" Target="https://de.wikivoyage.org/wiki/Hauptseite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wikidata.org/w/index.php?title=Wikidata:Main_Page&amp;uselang=de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de.wikisource.org/wiki/Hauptseite" TargetMode="External"/><Relationship Id="rId11" Type="http://schemas.openxmlformats.org/officeDocument/2006/relationships/hyperlink" Target="https://de.wikiquote.org/wiki/Hauptseite" TargetMode="External"/><Relationship Id="rId5" Type="http://schemas.openxmlformats.org/officeDocument/2006/relationships/hyperlink" Target="https://commons.wikimedia.org/wiki/Hauptseite" TargetMode="External"/><Relationship Id="rId15" Type="http://schemas.openxmlformats.org/officeDocument/2006/relationships/hyperlink" Target="https://www.mediawiki.org/wiki/MediaWiki" TargetMode="External"/><Relationship Id="rId10" Type="http://schemas.openxmlformats.org/officeDocument/2006/relationships/hyperlink" Target="https://meta.wikimedia.org/wiki/Hauptseite?uselang=de" TargetMode="External"/><Relationship Id="rId4" Type="http://schemas.openxmlformats.org/officeDocument/2006/relationships/hyperlink" Target="https://de.wikipedia.org/wiki/Wikipedia:Hauptseite" TargetMode="External"/><Relationship Id="rId9" Type="http://schemas.openxmlformats.org/officeDocument/2006/relationships/hyperlink" Target="https://de.wikibooks.org/wiki/Hauptseite" TargetMode="External"/><Relationship Id="rId14" Type="http://schemas.openxmlformats.org/officeDocument/2006/relationships/hyperlink" Target="https://species.wikimedia.org/wiki/Hauptseit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.wikimedia.org/wiki/Wikimedia_DACH/Museum_Day_2019/d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.wikimedia.org/wiki/FindingGLAM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monumental-glam/#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monumental-glam/#/list/64?c=52.4807:13.3807:1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Wikidata:Introduction/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ens.ohlig@wikimedia.de" TargetMode="External"/><Relationship Id="rId4" Type="http://schemas.openxmlformats.org/officeDocument/2006/relationships/hyperlink" Target="https://wikiba.s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"/>
          <p:cNvSpPr txBox="1">
            <a:spLocks noGrp="1"/>
          </p:cNvSpPr>
          <p:nvPr>
            <p:ph type="title"/>
          </p:nvPr>
        </p:nvSpPr>
        <p:spPr>
          <a:xfrm>
            <a:off x="708900" y="1450700"/>
            <a:ext cx="77262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de" sz="5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WIKIMEDIA</a:t>
            </a:r>
            <a:r>
              <a:rPr lang="de"/>
              <a:t>-</a:t>
            </a:r>
            <a:r>
              <a:rPr lang="de" sz="5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Projekte</a:t>
            </a:r>
            <a:endParaRPr sz="5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41a473712_0_53"/>
          <p:cNvSpPr txBox="1">
            <a:spLocks noGrp="1"/>
          </p:cNvSpPr>
          <p:nvPr>
            <p:ph type="title"/>
          </p:nvPr>
        </p:nvSpPr>
        <p:spPr>
          <a:xfrm>
            <a:off x="708900" y="389775"/>
            <a:ext cx="77262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/>
              <a:t>GLAM-WIKI in Wikipedia</a:t>
            </a:r>
            <a:r>
              <a:rPr lang="de"/>
              <a:t> </a:t>
            </a:r>
            <a:endParaRPr/>
          </a:p>
        </p:txBody>
      </p:sp>
      <p:sp>
        <p:nvSpPr>
          <p:cNvPr id="360" name="Google Shape;360;g641a473712_0_53"/>
          <p:cNvSpPr txBox="1"/>
          <p:nvPr/>
        </p:nvSpPr>
        <p:spPr>
          <a:xfrm>
            <a:off x="5272550" y="4221725"/>
            <a:ext cx="2995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Seite eingesehen am 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22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10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.2019:  </a:t>
            </a:r>
            <a:r>
              <a:rPr lang="de" sz="800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https://de.wikipedia.org/wiki/Wikipedia:GLAM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61" name="Google Shape;361;g641a473712_0_53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62" name="Google Shape;362;g641a473712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5400" y="1143675"/>
            <a:ext cx="6273202" cy="29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"/>
          <p:cNvSpPr txBox="1">
            <a:spLocks noGrp="1"/>
          </p:cNvSpPr>
          <p:nvPr>
            <p:ph type="body" idx="1"/>
          </p:nvPr>
        </p:nvSpPr>
        <p:spPr>
          <a:xfrm>
            <a:off x="305025" y="2132775"/>
            <a:ext cx="8324700" cy="1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25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•"/>
            </a:pPr>
            <a: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Höhere Sichtbarkeit der Institution in der Öffentlichkeit und niedrigschwelliger Zugang </a:t>
            </a:r>
            <a:b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25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•"/>
            </a:pPr>
            <a: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Einblick in die Welt von Wikimedia</a:t>
            </a:r>
            <a:b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4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25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•"/>
            </a:pPr>
            <a: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Kontaktaufbau zwischen Freiwilligen und Institution</a:t>
            </a:r>
            <a:b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4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25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•"/>
            </a:pPr>
            <a: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Kompetenz im Umgang mit Wikimedia-Projekten (Wikipedia etc.)</a:t>
            </a:r>
            <a:b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endParaRPr sz="14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25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erif Pro"/>
              <a:buChar char="•"/>
            </a:pPr>
            <a:r>
              <a:rPr lang="de" sz="14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Gemeinsame Befreiung von Inhalten und Zurverfügungstellung unter freier Lizenz</a:t>
            </a:r>
            <a:endParaRPr sz="14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68" name="Google Shape;368;p26"/>
          <p:cNvSpPr txBox="1">
            <a:spLocks noGrp="1"/>
          </p:cNvSpPr>
          <p:nvPr>
            <p:ph type="body" idx="2"/>
          </p:nvPr>
        </p:nvSpPr>
        <p:spPr>
          <a:xfrm>
            <a:off x="5031700" y="1898975"/>
            <a:ext cx="24384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" sz="3600" b="1" i="1" u="none" strike="noStrike" cap="none">
                <a:solidFill>
                  <a:srgbClr val="0063BF"/>
                </a:solidFill>
                <a:latin typeface="Arial"/>
                <a:ea typeface="Arial"/>
                <a:cs typeface="Arial"/>
                <a:sym typeface="Arial"/>
              </a:rPr>
              <a:t>on Tour</a:t>
            </a:r>
            <a:r>
              <a:rPr lang="de"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de" sz="3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600" y="118800"/>
            <a:ext cx="7192300" cy="1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6"/>
          <p:cNvSpPr txBox="1"/>
          <p:nvPr/>
        </p:nvSpPr>
        <p:spPr>
          <a:xfrm>
            <a:off x="7011600" y="212425"/>
            <a:ext cx="18522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Galleries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Libraries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Museums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7"/>
          <p:cNvSpPr txBox="1">
            <a:spLocks noGrp="1"/>
          </p:cNvSpPr>
          <p:nvPr>
            <p:ph type="title"/>
          </p:nvPr>
        </p:nvSpPr>
        <p:spPr>
          <a:xfrm>
            <a:off x="708900" y="389775"/>
            <a:ext cx="77262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/>
              <a:t>Projektseiten in Wikipedia</a:t>
            </a:r>
            <a:r>
              <a:rPr lang="de"/>
              <a:t> </a:t>
            </a:r>
            <a:endParaRPr/>
          </a:p>
        </p:txBody>
      </p:sp>
      <p:sp>
        <p:nvSpPr>
          <p:cNvPr id="376" name="Google Shape;376;p37"/>
          <p:cNvSpPr txBox="1"/>
          <p:nvPr/>
        </p:nvSpPr>
        <p:spPr>
          <a:xfrm>
            <a:off x="5272550" y="4221725"/>
            <a:ext cx="2995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Seite eingesehen am 08.09.2019:  </a:t>
            </a:r>
            <a:r>
              <a:rPr lang="de" sz="8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https://de.wikipedia.org/wiki/Wikipedia:GLAM/GLAM_on_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Tour/Jagdschloss_Grunewald/Dokumentation</a:t>
            </a: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77" name="Google Shape;377;p37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78" name="Google Shape;37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9874" y="1206925"/>
            <a:ext cx="6504252" cy="279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237" y="139601"/>
            <a:ext cx="5869536" cy="330161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4"/>
          <p:cNvSpPr txBox="1"/>
          <p:nvPr/>
        </p:nvSpPr>
        <p:spPr>
          <a:xfrm>
            <a:off x="3486200" y="3727076"/>
            <a:ext cx="272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 mit bei Wikipedia!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4"/>
          <p:cNvSpPr txBox="1"/>
          <p:nvPr/>
        </p:nvSpPr>
        <p:spPr>
          <a:xfrm>
            <a:off x="6770748" y="4320715"/>
            <a:ext cx="194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Alexander Lehmann und Lena Schall (motionensemble.de)</a:t>
            </a:r>
            <a:r>
              <a:rPr lang="de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de" sz="800" b="0" i="0" u="sng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4"/>
              </a:rPr>
              <a:t>Mach mit bei Wikipedia Weltkugel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 </a:t>
            </a:r>
            <a:r>
              <a:rPr lang="de" sz="800" b="0" i="0" u="sng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5"/>
              </a:rPr>
              <a:t>CC BY-SA 4.0</a:t>
            </a: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86" name="Google Shape;386;p44"/>
          <p:cNvSpPr txBox="1"/>
          <p:nvPr/>
        </p:nvSpPr>
        <p:spPr>
          <a:xfrm>
            <a:off x="300147" y="4398882"/>
            <a:ext cx="34203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" sz="1800" b="1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http://wikipedia.de/machmit</a:t>
            </a: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41a473712_0_65"/>
          <p:cNvSpPr txBox="1">
            <a:spLocks noGrp="1"/>
          </p:cNvSpPr>
          <p:nvPr>
            <p:ph type="title"/>
          </p:nvPr>
        </p:nvSpPr>
        <p:spPr>
          <a:xfrm>
            <a:off x="708900" y="389775"/>
            <a:ext cx="77262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/>
              <a:t>Fragen? Gerne!</a:t>
            </a:r>
            <a:r>
              <a:rPr lang="de"/>
              <a:t> </a:t>
            </a:r>
            <a:endParaRPr/>
          </a:p>
        </p:txBody>
      </p:sp>
      <p:sp>
        <p:nvSpPr>
          <p:cNvPr id="392" name="Google Shape;392;g641a473712_0_65"/>
          <p:cNvSpPr txBox="1"/>
          <p:nvPr/>
        </p:nvSpPr>
        <p:spPr>
          <a:xfrm>
            <a:off x="5272550" y="4221725"/>
            <a:ext cx="2995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Seite eingesehen am 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22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.10.2019:  </a:t>
            </a:r>
            <a:r>
              <a:rPr lang="de" sz="800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https://de.wikipedia.org/wiki/Benutzer:Holger_Plickert_(WMDE)</a:t>
            </a: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93" name="Google Shape;393;g641a473712_0_65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94" name="Google Shape;394;g641a473712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5075" y="1143675"/>
            <a:ext cx="6793842" cy="29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708900" y="389775"/>
            <a:ext cx="77262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/>
              <a:t>GLAM-on-Tour Imagefilm</a:t>
            </a:r>
            <a:r>
              <a:rPr lang="de"/>
              <a:t> </a:t>
            </a:r>
            <a:endParaRPr/>
          </a:p>
        </p:txBody>
      </p:sp>
      <p:sp>
        <p:nvSpPr>
          <p:cNvPr id="400" name="Google Shape;400;p29"/>
          <p:cNvSpPr txBox="1"/>
          <p:nvPr/>
        </p:nvSpPr>
        <p:spPr>
          <a:xfrm>
            <a:off x="5650475" y="4378425"/>
            <a:ext cx="26181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Nachweis:  </a:t>
            </a:r>
            <a:r>
              <a:rPr lang="de" sz="800" b="0" i="0" u="none" strike="noStrike" cap="none">
                <a:solidFill>
                  <a:srgbClr val="0000FF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https://youtu.be/PwYEfx4ojx0</a:t>
            </a: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401" name="Google Shape;401;p29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402" name="Google Shape;402;p29" descr="Wie kommt die Kunst ins Internet? Das Projekt GLAM on Tour vernetzt Kulturinstitutionen wie Museen, Bibliotheken und Archive (GLAM = Galleries, Libraries, Archives, Museums) mit einer engagierten Community von Wikipedia-Freiwilligen. Mehr Infos unter glamontour.de!" title="GLAM on Tour: Wikipedia zu Gast im Jagdschloss Grunewal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0838" y="1120625"/>
            <a:ext cx="3962333" cy="29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>
            <a:hlinkClick r:id="rId3"/>
          </p:cNvPr>
          <p:cNvSpPr txBox="1"/>
          <p:nvPr/>
        </p:nvSpPr>
        <p:spPr>
          <a:xfrm>
            <a:off x="2294925" y="313921"/>
            <a:ext cx="1539307" cy="31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4"/>
              </a:rPr>
              <a:t>Wikipedia</a:t>
            </a:r>
            <a:r>
              <a:rPr lang="de" sz="1400" b="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de" sz="1200" b="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(Enzyklopädie)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88" name="Google Shape;288;p10"/>
          <p:cNvSpPr txBox="1"/>
          <p:nvPr/>
        </p:nvSpPr>
        <p:spPr>
          <a:xfrm>
            <a:off x="1461650" y="982406"/>
            <a:ext cx="21231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5"/>
              </a:rPr>
              <a:t>Commons</a:t>
            </a:r>
            <a:r>
              <a:rPr lang="de" sz="1400" b="0" i="0" u="none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(Medienarchiv)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1233375" y="1618656"/>
            <a:ext cx="21231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6"/>
              </a:rPr>
              <a:t>Wikisource</a:t>
            </a:r>
            <a:r>
              <a:rPr lang="de" sz="1400" b="0" i="0" u="none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(Quellen-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sammlung)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0" name="Google Shape;290;p10"/>
          <p:cNvSpPr txBox="1"/>
          <p:nvPr/>
        </p:nvSpPr>
        <p:spPr>
          <a:xfrm>
            <a:off x="970075" y="2470735"/>
            <a:ext cx="21231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7"/>
              </a:rPr>
              <a:t>Wikinews</a:t>
            </a:r>
            <a:r>
              <a:rPr lang="de" sz="1400" b="0" i="0" u="none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(Nachrichten)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4239325" y="114281"/>
            <a:ext cx="20643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8"/>
              </a:rPr>
              <a:t>Wikimania</a:t>
            </a:r>
            <a:r>
              <a:rPr lang="de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" sz="1200" b="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(jährliche Konferenz)</a:t>
            </a: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5993974" y="370594"/>
            <a:ext cx="2312407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9"/>
              </a:rPr>
              <a:t>Wikibooks</a:t>
            </a: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(Lehr-, Fach-, Sachbücher)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3" name="Google Shape;293;p10"/>
          <p:cNvSpPr txBox="1"/>
          <p:nvPr/>
        </p:nvSpPr>
        <p:spPr>
          <a:xfrm>
            <a:off x="6504100" y="1032725"/>
            <a:ext cx="2148226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0"/>
              </a:rPr>
              <a:t>Meta-Wiki</a:t>
            </a:r>
            <a:r>
              <a:rPr lang="de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" sz="1200" b="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(Koordination)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4" name="Google Shape;294;p10"/>
          <p:cNvSpPr txBox="1"/>
          <p:nvPr/>
        </p:nvSpPr>
        <p:spPr>
          <a:xfrm>
            <a:off x="6859000" y="1618644"/>
            <a:ext cx="20643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1"/>
              </a:rPr>
              <a:t>Wikiquote</a:t>
            </a:r>
            <a:r>
              <a:rPr lang="de" sz="1400" b="0" i="0" u="none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(Zitate)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5" name="Google Shape;295;p10"/>
          <p:cNvSpPr txBox="1"/>
          <p:nvPr/>
        </p:nvSpPr>
        <p:spPr>
          <a:xfrm>
            <a:off x="1154900" y="3228919"/>
            <a:ext cx="20643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2"/>
              </a:rPr>
              <a:t>Wikitionary</a:t>
            </a:r>
            <a:r>
              <a:rPr lang="de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(Wörterbuch)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6" name="Google Shape;296;p10"/>
          <p:cNvSpPr txBox="1"/>
          <p:nvPr/>
        </p:nvSpPr>
        <p:spPr>
          <a:xfrm>
            <a:off x="1894525" y="3987094"/>
            <a:ext cx="25092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3"/>
              </a:rPr>
              <a:t>Wikiversity</a:t>
            </a:r>
            <a:r>
              <a:rPr lang="de" sz="1400" b="0" i="0" u="none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(Lehr-/Lern-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materialien)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7" name="Google Shape;297;p10"/>
          <p:cNvSpPr txBox="1"/>
          <p:nvPr/>
        </p:nvSpPr>
        <p:spPr>
          <a:xfrm>
            <a:off x="6752650" y="2441847"/>
            <a:ext cx="20643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4"/>
              </a:rPr>
              <a:t>Wikispecies</a:t>
            </a:r>
            <a:r>
              <a:rPr lang="de" sz="1400" b="0" i="0" u="none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(Arten-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verzeichnis)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8" name="Google Shape;298;p10"/>
          <p:cNvSpPr txBox="1"/>
          <p:nvPr/>
        </p:nvSpPr>
        <p:spPr>
          <a:xfrm>
            <a:off x="6588025" y="3344844"/>
            <a:ext cx="20643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5"/>
              </a:rPr>
              <a:t>Mediawiki</a:t>
            </a:r>
            <a:r>
              <a:rPr lang="de" sz="1400" b="0" i="0" u="none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(Plattform der Software hinter allen Projekten)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99" name="Google Shape;299;p10"/>
          <p:cNvSpPr txBox="1"/>
          <p:nvPr/>
        </p:nvSpPr>
        <p:spPr>
          <a:xfrm>
            <a:off x="4502197" y="4535043"/>
            <a:ext cx="1801427" cy="497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6"/>
              </a:rPr>
              <a:t>Wikidata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(Wissensdatenbank)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00" name="Google Shape;300;p10"/>
          <p:cNvSpPr txBox="1"/>
          <p:nvPr/>
        </p:nvSpPr>
        <p:spPr>
          <a:xfrm>
            <a:off x="3072309" y="4557050"/>
            <a:ext cx="1331700" cy="47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7"/>
              </a:rPr>
              <a:t>Wikivoyage</a:t>
            </a: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de" sz="1200" b="0" i="0" u="none" strike="noStrike" cap="none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(Reiseführer)</a:t>
            </a:r>
            <a:r>
              <a:rPr lang="de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0">
            <a:hlinkClick r:id="rId18"/>
          </p:cNvPr>
          <p:cNvSpPr txBox="1"/>
          <p:nvPr/>
        </p:nvSpPr>
        <p:spPr>
          <a:xfrm>
            <a:off x="6303625" y="4052860"/>
            <a:ext cx="17799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400" b="0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8"/>
              </a:rPr>
              <a:t>I</a:t>
            </a:r>
            <a:r>
              <a:rPr lang="de" sz="1400" b="0" i="0" u="sng" strike="noStrike" cap="none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18"/>
              </a:rPr>
              <a:t>ncubator </a:t>
            </a:r>
            <a:endParaRPr sz="14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(Testwiese für neue Wikimedia-Projekte)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41a473712_0_0"/>
          <p:cNvSpPr txBox="1">
            <a:spLocks noGrp="1"/>
          </p:cNvSpPr>
          <p:nvPr>
            <p:ph type="title"/>
          </p:nvPr>
        </p:nvSpPr>
        <p:spPr>
          <a:xfrm>
            <a:off x="708900" y="597925"/>
            <a:ext cx="77262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>
                <a:highlight>
                  <a:srgbClr val="FFFFFF"/>
                </a:highlight>
              </a:rPr>
              <a:t>Museumslandkarte (Wikipedia)</a:t>
            </a: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/>
              <a:t> </a:t>
            </a:r>
            <a:endParaRPr/>
          </a:p>
        </p:txBody>
      </p:sp>
      <p:sp>
        <p:nvSpPr>
          <p:cNvPr id="307" name="Google Shape;307;g641a473712_0_0"/>
          <p:cNvSpPr txBox="1"/>
          <p:nvPr/>
        </p:nvSpPr>
        <p:spPr>
          <a:xfrm>
            <a:off x="5272550" y="4221725"/>
            <a:ext cx="2995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Seite eingesehen am 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22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10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.2019: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https://meta.wikimedia.org/wiki/Wikimedia_DACH/Museum_Day_2019/de</a:t>
            </a: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08" name="Google Shape;308;g641a473712_0_0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09" name="Google Shape;309;g641a47371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6075" y="1143675"/>
            <a:ext cx="6111827" cy="29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41a473712_0_9"/>
          <p:cNvSpPr txBox="1">
            <a:spLocks noGrp="1"/>
          </p:cNvSpPr>
          <p:nvPr>
            <p:ph type="title"/>
          </p:nvPr>
        </p:nvSpPr>
        <p:spPr>
          <a:xfrm>
            <a:off x="708900" y="597925"/>
            <a:ext cx="77262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>
                <a:highlight>
                  <a:srgbClr val="FFFFFF"/>
                </a:highlight>
              </a:rPr>
              <a:t>FindingGLAMs (Wikidata)</a:t>
            </a: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/>
              <a:t> </a:t>
            </a:r>
            <a:endParaRPr/>
          </a:p>
        </p:txBody>
      </p:sp>
      <p:sp>
        <p:nvSpPr>
          <p:cNvPr id="315" name="Google Shape;315;g641a473712_0_9"/>
          <p:cNvSpPr txBox="1"/>
          <p:nvPr/>
        </p:nvSpPr>
        <p:spPr>
          <a:xfrm>
            <a:off x="5272550" y="4221725"/>
            <a:ext cx="2995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Seite eingesehen am 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22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10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.2019: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https://meta.wikimedia.org/wiki/FindingGLAMs</a:t>
            </a: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16" name="Google Shape;316;g641a473712_0_9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17" name="Google Shape;317;g641a473712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2413" y="1021525"/>
            <a:ext cx="6739186" cy="304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41a473712_0_16"/>
          <p:cNvSpPr txBox="1">
            <a:spLocks noGrp="1"/>
          </p:cNvSpPr>
          <p:nvPr>
            <p:ph type="title"/>
          </p:nvPr>
        </p:nvSpPr>
        <p:spPr>
          <a:xfrm>
            <a:off x="708900" y="597925"/>
            <a:ext cx="77262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>
                <a:highlight>
                  <a:srgbClr val="FFFFFF"/>
                </a:highlight>
              </a:rPr>
              <a:t>Monumental GLAM (Wikidata)</a:t>
            </a: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/>
              <a:t> </a:t>
            </a:r>
            <a:endParaRPr/>
          </a:p>
        </p:txBody>
      </p:sp>
      <p:sp>
        <p:nvSpPr>
          <p:cNvPr id="323" name="Google Shape;323;g641a473712_0_16"/>
          <p:cNvSpPr txBox="1"/>
          <p:nvPr/>
        </p:nvSpPr>
        <p:spPr>
          <a:xfrm>
            <a:off x="5272550" y="4221725"/>
            <a:ext cx="2995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Seite eingesehen am 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22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10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.2019: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https://tools.wmflabs.org/monumental-glam/#/</a:t>
            </a: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24" name="Google Shape;324;g641a473712_0_16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25" name="Google Shape;325;g641a473712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025" y="987625"/>
            <a:ext cx="4973949" cy="304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641a473712_0_32"/>
          <p:cNvSpPr txBox="1">
            <a:spLocks noGrp="1"/>
          </p:cNvSpPr>
          <p:nvPr>
            <p:ph type="title"/>
          </p:nvPr>
        </p:nvSpPr>
        <p:spPr>
          <a:xfrm>
            <a:off x="708900" y="597925"/>
            <a:ext cx="77262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3000">
                <a:highlight>
                  <a:srgbClr val="FFFFFF"/>
                </a:highlight>
              </a:rPr>
              <a:t>Monumental GLAM (Berlin)</a:t>
            </a:r>
            <a:endParaRPr sz="3000"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/>
              <a:t> </a:t>
            </a:r>
            <a:endParaRPr/>
          </a:p>
        </p:txBody>
      </p:sp>
      <p:sp>
        <p:nvSpPr>
          <p:cNvPr id="331" name="Google Shape;331;g641a473712_0_32"/>
          <p:cNvSpPr txBox="1"/>
          <p:nvPr/>
        </p:nvSpPr>
        <p:spPr>
          <a:xfrm>
            <a:off x="5272550" y="4221725"/>
            <a:ext cx="29958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Seite eingesehen am 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22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</a:t>
            </a:r>
            <a:r>
              <a:rPr lang="de" sz="800">
                <a:latin typeface="Source Serif Pro"/>
                <a:ea typeface="Source Serif Pro"/>
                <a:cs typeface="Source Serif Pro"/>
                <a:sym typeface="Source Serif Pro"/>
              </a:rPr>
              <a:t>10</a:t>
            </a:r>
            <a:r>
              <a:rPr lang="de" sz="8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.2019: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800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https://tools.wmflabs.org/monumental-glam/#/list/64?c=52.4807:13.3807:10</a:t>
            </a: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32" name="Google Shape;332;g641a473712_0_32"/>
          <p:cNvSpPr txBox="1"/>
          <p:nvPr/>
        </p:nvSpPr>
        <p:spPr>
          <a:xfrm>
            <a:off x="668300" y="4267825"/>
            <a:ext cx="3046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33" name="Google Shape;333;g641a47371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4163" y="1021525"/>
            <a:ext cx="6735675" cy="30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41a473712_0_40"/>
          <p:cNvSpPr txBox="1">
            <a:spLocks noGrp="1"/>
          </p:cNvSpPr>
          <p:nvPr>
            <p:ph type="subTitle" idx="1"/>
          </p:nvPr>
        </p:nvSpPr>
        <p:spPr>
          <a:xfrm>
            <a:off x="3736875" y="576200"/>
            <a:ext cx="5151900" cy="3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https://www.wikidata.org/wiki/Wikidata:Introduction/de</a:t>
            </a: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4"/>
              </a:rPr>
              <a:t>https://wikiba.se/</a:t>
            </a: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u="sng">
                <a:latin typeface="Source Serif Pro"/>
                <a:ea typeface="Source Serif Pro"/>
                <a:cs typeface="Source Serif Pro"/>
                <a:sym typeface="Source Serif Pro"/>
              </a:rPr>
              <a:t>Kontakt/Fragen:  </a:t>
            </a:r>
            <a:endParaRPr u="sng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>
                <a:latin typeface="Source Serif Pro"/>
                <a:ea typeface="Source Serif Pro"/>
                <a:cs typeface="Source Serif Pro"/>
                <a:sym typeface="Source Serif Pro"/>
              </a:rPr>
              <a:t>Jens Ohlig (Wikimedia Deutschland)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" u="sng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5"/>
              </a:rPr>
              <a:t>jens.ohlig@wikimedia.de</a:t>
            </a:r>
            <a:endParaRPr>
              <a:solidFill>
                <a:srgbClr val="0000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de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g641a473712_0_40"/>
          <p:cNvSpPr txBox="1">
            <a:spLocks noGrp="1"/>
          </p:cNvSpPr>
          <p:nvPr>
            <p:ph type="title"/>
          </p:nvPr>
        </p:nvSpPr>
        <p:spPr>
          <a:xfrm>
            <a:off x="262675" y="1669275"/>
            <a:ext cx="33894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de" sz="4800"/>
              <a:t>Wikidata/</a:t>
            </a:r>
            <a:endParaRPr sz="4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de" sz="4800"/>
              <a:t>Wikibase</a:t>
            </a:r>
            <a:endParaRPr sz="4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4" descr="WikiLoveMusikHamburg2017_Gruppenfoto_1K4A1233_cropped.jpg"/>
          <p:cNvPicPr preferRelativeResize="0"/>
          <p:nvPr/>
        </p:nvPicPr>
        <p:blipFill rotWithShape="1">
          <a:blip r:embed="rId3">
            <a:alphaModFix/>
          </a:blip>
          <a:srcRect l="11565" r="27368" b="2133"/>
          <a:stretch/>
        </p:blipFill>
        <p:spPr>
          <a:xfrm>
            <a:off x="4577650" y="-27975"/>
            <a:ext cx="4566350" cy="51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4"/>
          <p:cNvSpPr txBox="1"/>
          <p:nvPr/>
        </p:nvSpPr>
        <p:spPr>
          <a:xfrm>
            <a:off x="4621625" y="4758525"/>
            <a:ext cx="4522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de" sz="7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Bild: </a:t>
            </a:r>
            <a:r>
              <a:rPr lang="de" sz="7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Bobo11</a:t>
            </a:r>
            <a:r>
              <a:rPr lang="de" sz="7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 </a:t>
            </a:r>
            <a:r>
              <a:rPr lang="de" sz="7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(https://commons.wikimedia.org/wiki/File:WikiLoveMusikHamburg2017_Gruppenfoto_1K4A1233_cropped.jpg), https://creativecommons.org/licenses/by-sa/4.0/legalcode</a:t>
            </a:r>
            <a:endParaRPr sz="7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24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4221600" cy="1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de" sz="2400"/>
              <a:t>Mit Freiwilligen zusammen an GLAM-Projekten arbeiten. 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"/>
          <p:cNvSpPr txBox="1">
            <a:spLocks noGrp="1"/>
          </p:cNvSpPr>
          <p:nvPr>
            <p:ph type="title"/>
          </p:nvPr>
        </p:nvSpPr>
        <p:spPr>
          <a:xfrm>
            <a:off x="279725" y="228600"/>
            <a:ext cx="39933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de" sz="2400"/>
              <a:t>Unsere Formate:</a:t>
            </a:r>
            <a:endParaRPr sz="2400"/>
          </a:p>
        </p:txBody>
      </p:sp>
      <p:pic>
        <p:nvPicPr>
          <p:cNvPr id="352" name="Google Shape;35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8450" y="3550"/>
            <a:ext cx="46101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5"/>
          <p:cNvSpPr txBox="1"/>
          <p:nvPr/>
        </p:nvSpPr>
        <p:spPr>
          <a:xfrm>
            <a:off x="4568450" y="4712425"/>
            <a:ext cx="46101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7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Holger Plickert (WMDE) (https://commons.wikimedia.org/wiki/File:20171110_GLAMHD14.jpg), crop, https://creativecommons.org/licenses/by-sa/4.0/legalcode</a:t>
            </a:r>
            <a:endParaRPr sz="7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5"/>
          <p:cNvSpPr txBox="1"/>
          <p:nvPr/>
        </p:nvSpPr>
        <p:spPr>
          <a:xfrm>
            <a:off x="446050" y="968750"/>
            <a:ext cx="40143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GLAM on Tour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Wikipedianische Kultur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Schreibwerkstätten/Editathons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Wikimedia in Residence (WiR)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Wikipedia-Kulturbotschafterinnen und -Kulturbotschafter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Coding da Vinci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Wikiversum Weltcafé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CC change your mind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# 1lib1ref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 loves Monuments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Einführungsworkshops in die Wikimedia-Projekte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(Foto-) Exkursionen z. B. im Rahmen von regionalen Stammtischen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Source Serif Pro"/>
              <a:buChar char="●"/>
            </a:pPr>
            <a:r>
              <a:rPr lang="de" sz="1200" b="0" i="0" u="none" strike="noStrike" cap="none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QRpedia-Codes anbringen</a:t>
            </a:r>
            <a:endParaRPr sz="1200" b="0" i="0" u="none" strike="noStrike" cap="none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kimedia Foundation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kimedia Foundation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Bildschirmpräsentation (16:9)</PresentationFormat>
  <Paragraphs>103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Arial</vt:lpstr>
      <vt:lpstr>Source Serif Pro</vt:lpstr>
      <vt:lpstr>Montserrat</vt:lpstr>
      <vt:lpstr>Wikimedia Foundation</vt:lpstr>
      <vt:lpstr>Simple Light</vt:lpstr>
      <vt:lpstr>Wikimedia Foundation</vt:lpstr>
      <vt:lpstr>WIKIMEDIA-Projekte</vt:lpstr>
      <vt:lpstr>PowerPoint-Präsentation</vt:lpstr>
      <vt:lpstr> Museumslandkarte (Wikipedia)  </vt:lpstr>
      <vt:lpstr> FindingGLAMs (Wikidata)  </vt:lpstr>
      <vt:lpstr> Monumental GLAM (Wikidata)  </vt:lpstr>
      <vt:lpstr> Monumental GLAM (Berlin)  </vt:lpstr>
      <vt:lpstr>Wikidata/ Wikibase</vt:lpstr>
      <vt:lpstr>Mit Freiwilligen zusammen an GLAM-Projekten arbeiten.  </vt:lpstr>
      <vt:lpstr>Unsere Formate:</vt:lpstr>
      <vt:lpstr>GLAM-WIKI in Wikipedia </vt:lpstr>
      <vt:lpstr>PowerPoint-Präsentation</vt:lpstr>
      <vt:lpstr>Projektseiten in Wikipedia </vt:lpstr>
      <vt:lpstr>PowerPoint-Präsentation</vt:lpstr>
      <vt:lpstr>Fragen? Gerne! </vt:lpstr>
      <vt:lpstr>GLAM-on-Tour Imagefilm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WIKIMEDIA-Projekte</dc:title>
  <dc:creator>von Hagel, Frank</dc:creator>
  <cp:lastModifiedBy>von Hagel, Frank</cp:lastModifiedBy>
  <cp:revision>1</cp:revision>
  <dcterms:modified xsi:type="dcterms:W3CDTF">2019-11-19T14:09:50Z</dcterms:modified>
</cp:coreProperties>
</file>